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0" r:id="rId7"/>
    <p:sldId id="258" r:id="rId8"/>
    <p:sldId id="268" r:id="rId9"/>
    <p:sldId id="259" r:id="rId10"/>
    <p:sldId id="269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4D5CAB16-0FE2-4B95-9B61-4FE328AB1BE6}">
          <p14:sldIdLst/>
        </p14:section>
        <p14:section name="Job Aid Title" id="{FD099822-40A8-48A8-A91A-45F5DE499DC3}">
          <p14:sldIdLst>
            <p14:sldId id="256"/>
          </p14:sldIdLst>
        </p14:section>
        <p14:section name="Subject of what you're explaining" id="{16071AF4-6A63-47FC-9A2F-99FAE8E366DE}">
          <p14:sldIdLst>
            <p14:sldId id="257"/>
          </p14:sldIdLst>
        </p14:section>
        <p14:section name="Highlight important information" id="{3F78DBEB-499B-4032-B927-05D4F408E1ED}">
          <p14:sldIdLst>
            <p14:sldId id="260"/>
          </p14:sldIdLst>
        </p14:section>
        <p14:section name="Notes" id="{493758D6-A779-46F9-BFA6-9DE509A40FDC}">
          <p14:sldIdLst>
            <p14:sldId id="258"/>
            <p14:sldId id="268"/>
          </p14:sldIdLst>
        </p14:section>
        <p14:section name="Bullet Points &amp; Numbering" id="{C9F3D247-79C2-4EFF-A1FD-E66AC88D879D}">
          <p14:sldIdLst>
            <p14:sldId id="259"/>
            <p14:sldId id="269"/>
          </p14:sldIdLst>
        </p14:section>
        <p14:section name="Section 8" id="{40E1A527-6BAD-45BB-9EA9-B8D3FCAF0F80}">
          <p14:sldIdLst>
            <p14:sldId id="267"/>
          </p14:sldIdLst>
        </p14:section>
        <p14:section name="References" id="{4D311911-028F-4442-8761-DFA46B2B23A0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1E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4240" y="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5B474-805C-43B0-AB6D-7361644FE8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8CB4F-0C1A-4EC1-BA2A-9D1791D83B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F7907-52E3-43DF-8270-06268AA90E3F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FD8C9-EEE9-45C3-9D8D-E9F7D97CE4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13DF5-DEAB-449D-86C6-07C6EFC644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A7575-DF7F-4AF3-91DC-BB003F25F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5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57C0-9F1E-4981-9E15-3AB9052FBEC6}" type="datetimeFigureOut">
              <a:rPr lang="en-US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E4664-4971-4F8E-8912-DF68D7E593D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6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Here is where the notes go.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4664-4971-4F8E-8912-DF68D7E593D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4664-4971-4F8E-8912-DF68D7E593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4664-4971-4F8E-8912-DF68D7E593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3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4664-4971-4F8E-8912-DF68D7E593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DC0-1545-4420-8140-A0E2DFBCD2AF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Maximize Engineering Group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EBA7-EB7B-4947-BC0D-BF2AC049DA5C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Maximize Engineering Group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B709-A89E-4FDB-A4CA-AA917B39BDCF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Maximize Engineering Group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>
              <a:buClr>
                <a:srgbClr val="F6921E"/>
              </a:buClr>
              <a:defRPr/>
            </a:lvl2pPr>
            <a:lvl3pPr>
              <a:buClr>
                <a:srgbClr val="F6921E"/>
              </a:buClr>
              <a:defRPr/>
            </a:lvl3pPr>
            <a:lvl4pPr>
              <a:buClr>
                <a:srgbClr val="F6921E"/>
              </a:buClr>
              <a:defRPr/>
            </a:lvl4pPr>
            <a:lvl5pPr>
              <a:buClr>
                <a:srgbClr val="F6921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98C4-988C-4E6E-B8BB-6C3428BCD5F3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Maximize Engineering Group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CCAC-1750-47BB-B8D2-C70B8DA5DC2E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Maximize Engineering Group 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>
            <a:lvl1pPr>
              <a:buClr>
                <a:srgbClr val="F6921E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6921E"/>
              </a:buClr>
              <a:defRPr/>
            </a:lvl2pPr>
            <a:lvl3pPr>
              <a:buClr>
                <a:srgbClr val="F6921E"/>
              </a:buClr>
              <a:defRPr/>
            </a:lvl3pPr>
            <a:lvl4pPr>
              <a:buClr>
                <a:srgbClr val="F6921E"/>
              </a:buClr>
              <a:defRPr/>
            </a:lvl4pPr>
            <a:lvl5pPr>
              <a:buClr>
                <a:srgbClr val="F6921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>
              <a:buClr>
                <a:srgbClr val="F6921E"/>
              </a:buClr>
              <a:defRPr/>
            </a:lvl2pPr>
            <a:lvl3pPr>
              <a:buClr>
                <a:srgbClr val="F6921E"/>
              </a:buClr>
              <a:defRPr/>
            </a:lvl3pPr>
            <a:lvl4pPr>
              <a:buClr>
                <a:srgbClr val="F6921E"/>
              </a:buClr>
              <a:defRPr/>
            </a:lvl4pPr>
            <a:lvl5pPr>
              <a:buClr>
                <a:srgbClr val="F6921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D8B0-EC2F-4CD8-9DE3-F8521B1F8C57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Maximize Engineering Group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345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>
            <a:lvl1pPr>
              <a:buClr>
                <a:srgbClr val="F6921E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6921E"/>
              </a:buClr>
              <a:defRPr/>
            </a:lvl2pPr>
            <a:lvl3pPr>
              <a:buClr>
                <a:srgbClr val="F6921E"/>
              </a:buClr>
              <a:defRPr/>
            </a:lvl3pPr>
            <a:lvl4pPr>
              <a:buClr>
                <a:srgbClr val="F6921E"/>
              </a:buClr>
              <a:defRPr/>
            </a:lvl4pPr>
            <a:lvl5pPr>
              <a:buClr>
                <a:srgbClr val="F6921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>
              <a:buClr>
                <a:srgbClr val="F6921E"/>
              </a:buClr>
              <a:defRPr/>
            </a:lvl2pPr>
            <a:lvl3pPr>
              <a:buClr>
                <a:srgbClr val="F6921E"/>
              </a:buClr>
              <a:defRPr/>
            </a:lvl3pPr>
            <a:lvl4pPr>
              <a:buClr>
                <a:srgbClr val="F6921E"/>
              </a:buClr>
              <a:defRPr/>
            </a:lvl4pPr>
            <a:lvl5pPr>
              <a:buClr>
                <a:srgbClr val="F6921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7921-95EB-49EB-8E8D-1E75C06FC087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Maximize Engineering Group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5EFA-C21A-435B-971C-ED0C015DE76E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Maximize Engineering Group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Inverted="1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F439-550B-4361-B0BA-9D7017894583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Maximize Engineering Group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F6921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>
              <a:buClr>
                <a:srgbClr val="F6921E"/>
              </a:buClr>
              <a:defRPr/>
            </a:lvl2pPr>
            <a:lvl3pPr>
              <a:buClr>
                <a:srgbClr val="F6921E"/>
              </a:buClr>
              <a:defRPr/>
            </a:lvl3pPr>
            <a:lvl4pPr>
              <a:buClr>
                <a:srgbClr val="F6921E"/>
              </a:buClr>
              <a:defRPr/>
            </a:lvl4pPr>
            <a:lvl5pPr>
              <a:buClr>
                <a:srgbClr val="F6921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212E6C55-B18A-486F-9D9A-4C79432EF735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Maximize Engineering Group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8F5EE-5A7B-4AC5-B646-671BB792A554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en-US"/>
              <a:t>Maximize Engineering Group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FFFFFF"/>
                </a:solidFill>
              </a:defRPr>
            </a:lvl1pPr>
          </a:lstStyle>
          <a:p>
            <a:fld id="{49A16011-6EE2-4904-8000-4A1BD9C4BA60}" type="datetime1">
              <a:rPr lang="en-US" smtClean="0"/>
              <a:t>3/10/2022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Maximize Engineering Group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43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9" r:id="rId5"/>
    <p:sldLayoutId id="2147483793" r:id="rId6"/>
    <p:sldLayoutId id="2147483794" r:id="rId7"/>
    <p:sldLayoutId id="2147483795" r:id="rId8"/>
    <p:sldLayoutId id="2147483798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 Nova" panose="020B06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>
          <a:srgbClr val="F6921E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 Nova" panose="020B06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>
          <a:srgbClr val="F6921E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ova" panose="020B06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>
          <a:srgbClr val="F6921E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ova" panose="020B06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>
          <a:srgbClr val="F6921E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ova" panose="020B06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pasadena.net/public-works/wp-content/uploads/sites/29/Utility-Contact-List.pdf?v=164694516956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3.xml"/><Relationship Id="rId5" Type="http://schemas.openxmlformats.org/officeDocument/2006/relationships/image" Target="../media/image10.png"/><Relationship Id="rId10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slide" Target="slide1.xml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Substructure Ordering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225DEE-4C3A-45DD-9C3A-70BA9CD5C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9" r="37050" b="1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DCB6-C62C-4AE3-8B8D-F8C291EF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Start: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1DB95-28AE-43C4-A0B5-1226D0D2D3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starting to order substructure maps it is best to open the Jurisdictional KMZ, Jurisdictional Contact list, and the internet explorer .</a:t>
            </a:r>
            <a:r>
              <a:rPr lang="en-US" dirty="0">
                <a:latin typeface="Microsoft GothicNeo"/>
                <a:ea typeface="Microsoft GothicNeo"/>
                <a:cs typeface="Microsoft GothicNeo"/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Microsoft GothicNeo"/>
                <a:ea typeface="Microsoft GothicNeo"/>
                <a:cs typeface="Microsoft GothicNeo"/>
              </a:rPr>
              <a:t>Jurisdictional KMZ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Microsoft GothicNeo"/>
                <a:ea typeface="Microsoft GothicNeo"/>
                <a:cs typeface="Microsoft GothicNeo"/>
              </a:rPr>
              <a:t>Jurisdictional Contact List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Microsoft GothicNeo"/>
                <a:ea typeface="Microsoft GothicNeo"/>
                <a:cs typeface="Microsoft GothicNeo"/>
              </a:rPr>
              <a:t>Internet Explorer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latin typeface="Microsoft GothicNeo"/>
              <a:ea typeface="Microsoft GothicNeo"/>
              <a:cs typeface="Microsoft GothicNeo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Microsoft GothicNeo"/>
              <a:ea typeface="Microsoft GothicNeo"/>
              <a:cs typeface="Microsoft GothicNeo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5147B04-72CB-4A30-87E0-5545AA1A90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045" y="2381061"/>
            <a:ext cx="4084277" cy="291734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7758D-8B3F-4143-9695-849A9C17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7FE73-B367-4B6C-AC91-769FCD309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185D-A815-4700-BA3E-D1CD23384E27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518770-B271-4510-8DAA-D50BBA08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Maximize Engineering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205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359C-4FC9-4093-97F6-7B706BFD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Open Jurisdictional KMZ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EBB8-DF6F-422E-B19A-28A28BE781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Jurisdictional KMZ can be found in the server. Titled “State CA”</a:t>
            </a:r>
          </a:p>
          <a:p>
            <a:pPr lvl="1"/>
            <a:r>
              <a:rPr lang="en-US" dirty="0"/>
              <a:t>Path: </a:t>
            </a:r>
          </a:p>
          <a:p>
            <a:pPr marL="201168" lvl="1" indent="0">
              <a:buNone/>
            </a:pPr>
            <a:r>
              <a:rPr lang="en-US" sz="1600" dirty="0"/>
              <a:t>Z:\Permit and </a:t>
            </a:r>
            <a:r>
              <a:rPr lang="en-US" sz="1600" dirty="0" err="1"/>
              <a:t>UtilityDocumentation</a:t>
            </a:r>
            <a:r>
              <a:rPr lang="en-US" sz="1600" dirty="0"/>
              <a:t>\Jurisdictions</a:t>
            </a:r>
          </a:p>
          <a:p>
            <a:r>
              <a:rPr lang="en-US" dirty="0"/>
              <a:t>All Jurisdictions are color coded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BE6ADF-47A1-4443-9817-66DC9D6B01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7364" y="2120900"/>
            <a:ext cx="6362283" cy="353756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344CF3A-CA8E-4B6C-829E-233DEC0CC8A7}"/>
              </a:ext>
            </a:extLst>
          </p:cNvPr>
          <p:cNvSpPr/>
          <p:nvPr/>
        </p:nvSpPr>
        <p:spPr>
          <a:xfrm>
            <a:off x="8028282" y="3185077"/>
            <a:ext cx="2774994" cy="1767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BBBEEA-9EA1-413F-9FB3-F91785177E5A}"/>
              </a:ext>
            </a:extLst>
          </p:cNvPr>
          <p:cNvSpPr/>
          <p:nvPr/>
        </p:nvSpPr>
        <p:spPr>
          <a:xfrm>
            <a:off x="5702497" y="3486874"/>
            <a:ext cx="505456" cy="541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6B8A79-2563-4FDA-A482-B2B4963FE80D}"/>
              </a:ext>
            </a:extLst>
          </p:cNvPr>
          <p:cNvCxnSpPr>
            <a:cxnSpLocks/>
          </p:cNvCxnSpPr>
          <p:nvPr/>
        </p:nvCxnSpPr>
        <p:spPr>
          <a:xfrm>
            <a:off x="4834550" y="3844437"/>
            <a:ext cx="733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0AE983-F5F5-4C8A-9A0C-869438178E49}"/>
              </a:ext>
            </a:extLst>
          </p:cNvPr>
          <p:cNvCxnSpPr>
            <a:cxnSpLocks/>
          </p:cNvCxnSpPr>
          <p:nvPr/>
        </p:nvCxnSpPr>
        <p:spPr>
          <a:xfrm>
            <a:off x="4834550" y="3964580"/>
            <a:ext cx="3337946" cy="384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7AD50E5A-E169-4AF6-976B-9D223BB0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D5BC-2D63-44BC-A422-CA6F2F759FED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2AC30544-60DA-416D-B3E6-733DD9F0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Maximize Engineering Group</a:t>
            </a:r>
          </a:p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FE3F0E5-0DDA-46B0-B756-41E4D8C9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8920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7F92-94E4-4273-904F-10233911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Step 2: Open Jurisdictional Contact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AF38A-6665-4B1D-A9C6-89CA405B82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Our internal contact list can be used to start your research and call the Public Works department. Titled “City Contacts and PW”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Path: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1400" dirty="0"/>
              <a:t>Z:\Permit and Utility Documentation\Jurisdictions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we are going to a new jurisdiction that is not on our existing list, please add the new contact information.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EA4AA1-706B-405C-BE09-9CAA983A8E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373" y="2120899"/>
            <a:ext cx="5549008" cy="3347393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3B77832-8955-4D3D-8D8F-63BD3615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95D8-49E0-4DF5-ABFB-2F09FB781099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BFF1E69-0759-43AF-B6A9-47FF3961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Maximize Engineering Group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BC4491C-1933-43E6-8417-44F4231B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8193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7F92-94E4-4273-904F-10233911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Step 3: Open Jurisdictional Contact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AF38A-6665-4B1D-A9C6-89CA405B82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Visit the jurisdictional website and go into: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City Website&gt;City Departments&gt;Public Works&gt;Contact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3 goals for this task: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1. Have the city provide us substructure maps that they might have.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2. Have the city and get us list of utility companies within the city boundaries (contacts would help)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3. Most of the time a city will have a Utility contact list on the website. </a:t>
            </a:r>
            <a:r>
              <a:rPr lang="en-US" dirty="0">
                <a:hlinkClick r:id="rId3"/>
              </a:rPr>
              <a:t>https://www.cityofpasadena.net/public-works/wp-content/uploads/sites/29/Utility-Contact-List.pdf?v=1646945169564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EA4AA1-706B-405C-BE09-9CAA983A8E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373" y="2285986"/>
            <a:ext cx="5549008" cy="3017218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3B77832-8955-4D3D-8D8F-63BD3615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95D8-49E0-4DF5-ABFB-2F09FB781099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BFF1E69-0759-43AF-B6A9-47FF3961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Maximize Engineering Group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BC4491C-1933-43E6-8417-44F4231B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0449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5BFE-0DD5-4BA1-B3CD-4F34EED8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Jurisdictional Call “Roll-Play”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0BFF-BA4E-4199-BDD9-6221B03A3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9232724" cy="3748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Hello, </a:t>
            </a:r>
          </a:p>
          <a:p>
            <a:pPr marL="0" indent="0">
              <a:buNone/>
            </a:pPr>
            <a:r>
              <a:rPr lang="en-US" i="1" dirty="0"/>
              <a:t>My name is __________, I’m calling on behalf of ___________. We are trying to obtain substructure maps to assist with a project we are going to be applying for in you City/County. What department or who can best get me the correct items that I need?”</a:t>
            </a:r>
          </a:p>
          <a:p>
            <a:r>
              <a:rPr lang="en-US" dirty="0"/>
              <a:t>Once you get to the right person or place, we will try to order substructure maps from each utility in our proposed project area.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F7E0B-1C3A-4DC8-B034-39370702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BF49-7CD4-4360-997C-9E530E3E08B0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4DF2D-BBEB-4800-A683-51BB4D94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Maximize Engineering Group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3E1D7-8660-4DF4-B8F7-51792553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2264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7F92-94E4-4273-904F-10233911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Step 4: Open Project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AF38A-6665-4B1D-A9C6-89CA405B82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Open Project Tracker and Checklist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Path: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Complete dates, fees,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EA4AA1-706B-405C-BE09-9CAA983A8E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2595" y="2285986"/>
            <a:ext cx="5430992" cy="3017218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3B77832-8955-4D3D-8D8F-63BD3615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95D8-49E0-4DF5-ABFB-2F09FB781099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BFF1E69-0759-43AF-B6A9-47FF3961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Maximize Engineering Group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BC4491C-1933-43E6-8417-44F4231B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733AFF-2229-4532-90B7-F9A1A8FB5DAD}"/>
              </a:ext>
            </a:extLst>
          </p:cNvPr>
          <p:cNvSpPr/>
          <p:nvPr/>
        </p:nvSpPr>
        <p:spPr>
          <a:xfrm>
            <a:off x="8668091" y="1982709"/>
            <a:ext cx="1231272" cy="3431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912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BBC53-3ACA-44B6-A00F-A9D0B96E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0C927-1494-4735-A65A-7FD136351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98C4-988C-4E6E-B8BB-6C3428BCD5F3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550FA-C727-48ED-AB07-9CAF07F4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Maximize Engineering Group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EAEEB-41F2-46B0-A8C6-40AA94DF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8" name="Summary Zoom 7">
                <a:extLst>
                  <a:ext uri="{FF2B5EF4-FFF2-40B4-BE49-F238E27FC236}">
                    <a16:creationId xmlns:a16="http://schemas.microsoft.com/office/drawing/2014/main" id="{4D2E68BC-6EDB-43A2-AE69-D33C10E04C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2243268"/>
                  </p:ext>
                </p:extLst>
              </p:nvPr>
            </p:nvGraphicFramePr>
            <p:xfrm>
              <a:off x="1096963" y="2108200"/>
              <a:ext cx="10058400" cy="3760788"/>
            </p:xfrm>
            <a:graphic>
              <a:graphicData uri="http://schemas.microsoft.com/office/powerpoint/2016/summaryzoom">
                <psuz:summaryZm>
                  <psuz:summaryZmObj sectionId="{FD099822-40A8-48A8-A91A-45F5DE499DC3}">
                    <psuz:zmPr id="{CF6B044A-37DD-4E1E-BE20-488DE3CA36C5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945353" y="112824"/>
                          <a:ext cx="2005754" cy="11282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6071AF4-6A63-47FC-9A2F-99FAE8E366DE}">
                    <psuz:zmPr id="{C1C2172D-3582-42F0-81B6-A3CB0543CFF3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26323" y="112824"/>
                          <a:ext cx="2005754" cy="11282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F78DBEB-499B-4032-B927-05D4F408E1ED}">
                    <psuz:zmPr id="{EAD02BEC-F160-415F-844D-138D4F0A9B80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07293" y="112824"/>
                          <a:ext cx="2005754" cy="11282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93758D6-A779-46F9-BFA6-9DE509A40FDC}">
                    <psuz:zmPr id="{84B29ACB-7E36-411C-8472-DBE3DBA7B856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945353" y="1316276"/>
                          <a:ext cx="2005754" cy="11282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9F3D247-79C2-4EFF-A1FD-E66AC88D879D}">
                    <psuz:zmPr id="{01E50BD3-E7DC-4DAD-A78B-E36469500FFB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26323" y="1316276"/>
                          <a:ext cx="2005754" cy="11282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7FF04D6-EAF4-44EF-84D9-E48F58895987}">
                    <psuz:zmPr id="{3D8B1FE5-7471-482E-A4D0-980DD28A1EC6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07293" y="1316276"/>
                          <a:ext cx="2005754" cy="11282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D452FA3-BD90-427B-A544-9955125EEEF4}">
                    <psuz:zmPr id="{A8D567B6-57AC-4491-9828-737F385521A5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945353" y="2519728"/>
                          <a:ext cx="2005754" cy="11282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016AE86-63FD-49E9-887A-48D6497A4033}">
                    <psuz:zmPr id="{84306631-A53A-4C4A-A900-EDDD0DDE5529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26323" y="2519728"/>
                          <a:ext cx="2005754" cy="11282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D311911-028F-4442-8761-DFA46B2B23A0}">
                    <psuz:zmPr id="{BA0E48C5-E923-48F5-A9D6-D34E6940B473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07293" y="2519728"/>
                          <a:ext cx="2005754" cy="11282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8" name="Summary Zoom 7">
                <a:extLst>
                  <a:ext uri="{FF2B5EF4-FFF2-40B4-BE49-F238E27FC236}">
                    <a16:creationId xmlns:a16="http://schemas.microsoft.com/office/drawing/2014/main" id="{4D2E68BC-6EDB-43A2-AE69-D33C10E04C0C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096963" y="2108200"/>
                <a:ext cx="10058400" cy="3760788"/>
                <a:chOff x="1096963" y="2108200"/>
                <a:chExt cx="10058400" cy="3760788"/>
              </a:xfrm>
            </p:grpSpPr>
            <p:pic>
              <p:nvPicPr>
                <p:cNvPr id="3" name="Picture 3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042316" y="2221024"/>
                  <a:ext cx="2005754" cy="11282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23286" y="2221024"/>
                  <a:ext cx="2005754" cy="11282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Picture 9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04256" y="2221024"/>
                  <a:ext cx="2005754" cy="11282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Picture 10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42316" y="3424476"/>
                  <a:ext cx="2005754" cy="11282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Picture 11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23286" y="3424476"/>
                  <a:ext cx="2005754" cy="11282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Picture 12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04256" y="3424476"/>
                  <a:ext cx="2005754" cy="11282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Picture 13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42316" y="4627928"/>
                  <a:ext cx="2005754" cy="11282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4" name="Picture 14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23286" y="4627928"/>
                  <a:ext cx="2005754" cy="11282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5" name="Picture 15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04256" y="4627928"/>
                  <a:ext cx="2005754" cy="11282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2292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F40F-2DA2-460B-BFE3-51635FCE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A5818-7857-49AB-AD99-9C5CCC43F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 of where they can find this Job Aid</a:t>
            </a:r>
          </a:p>
          <a:p>
            <a:pPr lvl="1"/>
            <a:r>
              <a:rPr lang="en-US" dirty="0"/>
              <a:t>P:\JOB AIDS\Training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8F73B-3336-4B50-82B3-17E8529D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21AA-7054-43D3-9EF6-13C0FEFBDD18}" type="datetime1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21D70-071A-4ACE-90A2-6C13E526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Maximize Engineering Group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0EA2-C362-4882-BA9B-F551D4BF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Custom 1">
      <a:dk1>
        <a:srgbClr val="000000"/>
      </a:dk1>
      <a:lt1>
        <a:srgbClr val="FFFFFF"/>
      </a:lt1>
      <a:dk2>
        <a:srgbClr val="413024"/>
      </a:dk2>
      <a:lt2>
        <a:srgbClr val="E2E5E8"/>
      </a:lt2>
      <a:accent1>
        <a:srgbClr val="F6921E"/>
      </a:accent1>
      <a:accent2>
        <a:srgbClr val="C34E4D"/>
      </a:accent2>
      <a:accent3>
        <a:srgbClr val="B4A347"/>
      </a:accent3>
      <a:accent4>
        <a:srgbClr val="74B13B"/>
      </a:accent4>
      <a:accent5>
        <a:srgbClr val="4FB648"/>
      </a:accent5>
      <a:accent6>
        <a:srgbClr val="3BB164"/>
      </a:accent6>
      <a:hlink>
        <a:srgbClr val="F6921E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ontrol xmlns="http://schemas.microsoft.com/VisualStudio/2011/storyboarding/control">
  <Id Name="System.Storyboarding.Common.TabGroupVertical" Revision="1" Stencil="System.Storyboarding.Common" StencilVersion="0.1"/>
</Control>
</file>

<file path=customXml/item2.xml><?xml version="1.0" encoding="utf-8"?>
<Control xmlns="http://schemas.microsoft.com/VisualStudio/2011/storyboarding/control">
  <Id Name="System.Storyboarding.Common.MousePointer" Revision="1" Stencil="System.Storyboarding.Common" StencilVersion="0.1"/>
</Control>
</file>

<file path=customXml/item3.xml><?xml version="1.0" encoding="utf-8"?>
<Control xmlns="http://schemas.microsoft.com/VisualStudio/2011/storyboarding/control">
  <Id Name="System.Storyboarding.Common.SearchBox" Revision="1" Stencil="System.Storyboarding.Common" StencilVersion="0.1"/>
</Control>
</file>

<file path=customXml/itemProps1.xml><?xml version="1.0" encoding="utf-8"?>
<ds:datastoreItem xmlns:ds="http://schemas.openxmlformats.org/officeDocument/2006/customXml" ds:itemID="{7EF14A39-239B-452B-AD13-4977336B626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6D956460-FF23-46CE-A274-A449EDB74243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888712AF-9A29-41C5-9AE4-F20572C847E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417</Words>
  <Application>Microsoft Office PowerPoint</Application>
  <PresentationFormat>Widescreen</PresentationFormat>
  <Paragraphs>64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Microsoft GothicNeo</vt:lpstr>
      <vt:lpstr>Arial</vt:lpstr>
      <vt:lpstr>Arial Nova</vt:lpstr>
      <vt:lpstr>Calibri</vt:lpstr>
      <vt:lpstr>RetrospectVTI</vt:lpstr>
      <vt:lpstr>Substructure Ordering</vt:lpstr>
      <vt:lpstr>To Start:</vt:lpstr>
      <vt:lpstr>Step 1: Open Jurisdictional KMZ</vt:lpstr>
      <vt:lpstr>Step 2: Open Jurisdictional Contact List</vt:lpstr>
      <vt:lpstr>Step 3: Open Jurisdictional Contact List</vt:lpstr>
      <vt:lpstr>Jurisdictional Call “Roll-Play”</vt:lpstr>
      <vt:lpstr>Step 4: Open Project Checklist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Eric Mendoza</cp:lastModifiedBy>
  <cp:revision>96</cp:revision>
  <dcterms:created xsi:type="dcterms:W3CDTF">2020-09-22T17:34:41Z</dcterms:created>
  <dcterms:modified xsi:type="dcterms:W3CDTF">2022-03-10T21:21:36Z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